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70" r:id="rId4"/>
  </p:sldMasterIdLst>
  <p:notesMasterIdLst>
    <p:notesMasterId r:id="rId29"/>
  </p:notesMasterIdLst>
  <p:handoutMasterIdLst>
    <p:handoutMasterId r:id="rId30"/>
  </p:handoutMasterIdLst>
  <p:sldIdLst>
    <p:sldId id="330" r:id="rId5"/>
    <p:sldId id="774" r:id="rId6"/>
    <p:sldId id="775" r:id="rId7"/>
    <p:sldId id="779" r:id="rId8"/>
    <p:sldId id="777" r:id="rId9"/>
    <p:sldId id="778" r:id="rId10"/>
    <p:sldId id="780" r:id="rId11"/>
    <p:sldId id="776" r:id="rId12"/>
    <p:sldId id="781" r:id="rId13"/>
    <p:sldId id="782" r:id="rId14"/>
    <p:sldId id="784" r:id="rId15"/>
    <p:sldId id="783" r:id="rId16"/>
    <p:sldId id="785" r:id="rId17"/>
    <p:sldId id="786" r:id="rId18"/>
    <p:sldId id="791" r:id="rId19"/>
    <p:sldId id="792" r:id="rId20"/>
    <p:sldId id="793" r:id="rId21"/>
    <p:sldId id="795" r:id="rId22"/>
    <p:sldId id="796" r:id="rId23"/>
    <p:sldId id="789" r:id="rId24"/>
    <p:sldId id="794" r:id="rId25"/>
    <p:sldId id="790" r:id="rId26"/>
    <p:sldId id="788" r:id="rId27"/>
    <p:sldId id="787" r:id="rId28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60">
          <p15:clr>
            <a:srgbClr val="A4A3A4"/>
          </p15:clr>
        </p15:guide>
        <p15:guide id="2" orient="horz" pos="162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01"/>
    <p:restoredTop sz="91507"/>
  </p:normalViewPr>
  <p:slideViewPr>
    <p:cSldViewPr snapToObjects="1">
      <p:cViewPr varScale="1">
        <p:scale>
          <a:sx n="139" d="100"/>
          <a:sy n="139" d="100"/>
        </p:scale>
        <p:origin x="176" y="224"/>
      </p:cViewPr>
      <p:guideLst>
        <p:guide orient="horz" pos="1860"/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405AD6-44C0-D94A-B357-618767C8BD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FE4084-455F-A24E-956F-C5E7D95FD6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BFCEB-479A-EC4A-B19B-32183B0D318E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95D60-66CA-3E46-8F41-5C9A43CABD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553A2-0559-274E-87F0-B289B7E005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CF63A-ED8F-064F-9ABF-6B9C29BB7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95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5DD46-2E05-8449-95FD-7672CEC06C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95F660-CFA5-5D45-B2B3-A68CFB6C2F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311D13FE-E034-0A42-884F-AF19C5269666}" type="datetimeFigureOut">
              <a:rPr lang="en-US" altLang="en-US"/>
              <a:pPr>
                <a:defRPr/>
              </a:pPr>
              <a:t>10/12/22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E8FACB7-8B08-E24E-B041-F275B3B312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5918DB6-2699-B347-A721-4E1FABABF5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13C53-5A95-064A-BC5B-EAF5B62B1B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48D7B-747F-EE4D-B19C-2B3F9E5B1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452AF1BC-215A-7C4C-9B84-9B5364D14E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FB20C2A6-E2AA-6D4E-B878-CF04D81AF2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2CE3E86F-2625-8F41-9226-8C80BC52723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CE96B346-DB0B-2348-B4FE-E984D8422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D0F6D9FC-3302-204A-B24B-AD8F36F2649A}" type="slidenum">
              <a:rPr lang="en-US" altLang="en-US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1607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3713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7964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8462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3582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04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9541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8281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8415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1429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3591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0767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3493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9356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8245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5324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868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719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6168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6140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8173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5734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5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0300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424203-36F3-5D48-93B3-E40D336F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49A1ED73-2F58-324E-91B5-4ACF277645DD}" type="datetimeFigureOut">
              <a:rPr lang="en-US" altLang="en-US"/>
              <a:pPr>
                <a:defRPr/>
              </a:pPr>
              <a:t>10/12/22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5A7670-3648-BC40-ADC9-6930B81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8FC1A-711D-0D46-9BCA-383780398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2B61A99C-14C8-594D-9D6A-D738B84A58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767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8D71B-C8AC-F54B-8959-0EF111ACB2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E0CDC0BF-8BF1-5843-9E76-6E633226C487}" type="datetimeFigureOut">
              <a:rPr lang="en-US" altLang="en-US"/>
              <a:pPr>
                <a:defRPr/>
              </a:pPr>
              <a:t>10/12/22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EB1C0-650D-FA4F-A341-73BB7D8B5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BEB89-04EB-3549-9E1E-6B2C7902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26910A9A-DE29-8F4D-9B0B-EE4BD7396AF8}" type="slidenum">
              <a:rPr lang="en-US" altLang="en-US"/>
              <a:pPr>
                <a:defRPr/>
              </a:pPr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21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CF6097-8ACF-8649-A66A-F29EEDDAB0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752535BC-949D-D543-AB93-3315CC757D32}" type="datetimeFigureOut">
              <a:rPr lang="en-US" altLang="en-US"/>
              <a:pPr>
                <a:defRPr/>
              </a:pPr>
              <a:t>10/12/22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C8333-9B0D-FF4E-9BA8-3149A457E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4C205-941E-964C-80F2-4D845DC69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B402657E-7D8B-904E-B73B-B889BAB37B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6423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8D3B1-786C-B34F-BF5E-67FA63227C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57636DC7-08E8-D542-87C9-C0A11F9631A4}" type="datetimeFigureOut">
              <a:rPr lang="en-US" altLang="en-US"/>
              <a:pPr>
                <a:defRPr/>
              </a:pPr>
              <a:t>10/12/22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3B9DB-A1DB-564F-A37F-32023024E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D0E2A-E091-1446-8883-35D2948A1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D783EC30-2678-B549-B661-A5C9DD8754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2404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8D778-BC41-7247-97DC-445C3D664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4F7D72AB-C72B-FC42-AD85-5E8BC6ABDAC1}" type="datetimeFigureOut">
              <a:rPr lang="en-US" altLang="en-US"/>
              <a:pPr>
                <a:defRPr/>
              </a:pPr>
              <a:t>10/12/22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14885-7814-D641-92C6-15F07520C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17021-A831-694E-A92D-3FF7E2C2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EC3ABFBE-5C42-EE43-BE8A-E8332DB79B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9394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364237-53BF-4C44-8573-06EEB9D4BB3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BA7AA60C-4C3C-CA4D-99A1-F5AE14CFD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05B067-6832-8B41-8FF8-B08946B362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1733550"/>
            <a:ext cx="91440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en-US" sz="3200" b="1" i="0" baseline="0" dirty="0">
                <a:solidFill>
                  <a:schemeClr val="bg1"/>
                </a:solidFill>
              </a:rPr>
              <a:t>Section Title Section Title </a:t>
            </a:r>
            <a:endParaRPr lang="en-US" altLang="en-US" b="1" i="0" baseline="0" dirty="0">
              <a:solidFill>
                <a:schemeClr val="bg1"/>
              </a:solidFill>
            </a:endParaRPr>
          </a:p>
          <a:p>
            <a:pPr algn="ctr" eaLnBrk="1" hangingPunct="1">
              <a:defRPr/>
            </a:pPr>
            <a:r>
              <a:rPr lang="en-US" altLang="en-US" b="1" i="0" baseline="0" dirty="0">
                <a:solidFill>
                  <a:schemeClr val="bg1"/>
                </a:solidFill>
              </a:rPr>
              <a:t>Section Subtitle Section Subtitle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A7115-F5EA-6A4C-88E4-EE99A649CE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defRPr/>
            </a:pPr>
            <a:fld id="{025C6E99-FC12-6A41-98DD-1C486AC4BA59}" type="slidenum">
              <a:rPr lang="en-US" altLang="en-US" sz="1200" b="1" smtClean="0">
                <a:solidFill>
                  <a:schemeClr val="bg1"/>
                </a:solidFill>
              </a:rPr>
              <a:pPr eaLnBrk="1" hangingPunct="1">
                <a:lnSpc>
                  <a:spcPts val="2400"/>
                </a:lnSpc>
                <a:defRPr/>
              </a:pPr>
              <a:t>‹#›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</a:rPr>
              <a:t>RSIF</a:t>
            </a:r>
          </a:p>
        </p:txBody>
      </p:sp>
    </p:spTree>
    <p:extLst>
      <p:ext uri="{BB962C8B-B14F-4D97-AF65-F5344CB8AC3E}">
        <p14:creationId xmlns:p14="http://schemas.microsoft.com/office/powerpoint/2010/main" val="990138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16x9_BG-02.jpg">
            <a:extLst>
              <a:ext uri="{FF2B5EF4-FFF2-40B4-BE49-F238E27FC236}">
                <a16:creationId xmlns:a16="http://schemas.microsoft.com/office/drawing/2014/main" id="{C98629AA-70FE-7C4A-A2A0-060A09FA2C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208930-DF6E-C343-8953-1E3CDE2D9F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192A5E6D-295D-5345-A300-18E8494557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1E59EA-0ECD-0C41-82AC-FFA19C5BECB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4695825"/>
            <a:ext cx="91440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2400"/>
              </a:lnSpc>
              <a:defRPr/>
            </a:pPr>
            <a:r>
              <a:rPr lang="en-US" altLang="en-US" sz="12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1643542"/>
            <a:ext cx="8229600" cy="58477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200" i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485900" y="2114550"/>
            <a:ext cx="61722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</a:defRPr>
            </a:lvl1pPr>
            <a:lvl2pPr marL="457200" indent="0" algn="ctr">
              <a:buNone/>
              <a:defRPr sz="1800" i="1">
                <a:solidFill>
                  <a:srgbClr val="FFFFFF"/>
                </a:solidFill>
              </a:defRPr>
            </a:lvl2pPr>
            <a:lvl3pPr marL="914400" indent="0" algn="ctr">
              <a:buNone/>
              <a:defRPr sz="1800" i="1">
                <a:solidFill>
                  <a:srgbClr val="FFFFFF"/>
                </a:solidFill>
              </a:defRPr>
            </a:lvl3pPr>
            <a:lvl4pPr marL="1371600" indent="0" algn="ctr">
              <a:buNone/>
              <a:defRPr sz="1800" i="1">
                <a:solidFill>
                  <a:srgbClr val="FFFFFF"/>
                </a:solidFill>
              </a:defRPr>
            </a:lvl4pPr>
            <a:lvl5pPr marL="1828800" indent="0" algn="ctr">
              <a:buNone/>
              <a:defRPr sz="18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1"/>
          </p:nvPr>
        </p:nvSpPr>
        <p:spPr>
          <a:xfrm>
            <a:off x="2743200" y="2669355"/>
            <a:ext cx="36576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</a:defRPr>
            </a:lvl1pPr>
            <a:lvl2pPr marL="457200" indent="0" algn="ctr">
              <a:buNone/>
              <a:defRPr sz="1800" i="1">
                <a:solidFill>
                  <a:srgbClr val="FFFFFF"/>
                </a:solidFill>
              </a:defRPr>
            </a:lvl2pPr>
            <a:lvl3pPr marL="914400" indent="0" algn="ctr">
              <a:buNone/>
              <a:defRPr sz="1800" i="1">
                <a:solidFill>
                  <a:srgbClr val="FFFFFF"/>
                </a:solidFill>
              </a:defRPr>
            </a:lvl3pPr>
            <a:lvl4pPr marL="1371600" indent="0" algn="ctr">
              <a:buNone/>
              <a:defRPr sz="1800" i="1">
                <a:solidFill>
                  <a:srgbClr val="FFFFFF"/>
                </a:solidFill>
              </a:defRPr>
            </a:lvl4pPr>
            <a:lvl5pPr marL="1828800" indent="0" algn="ctr">
              <a:buNone/>
              <a:defRPr sz="18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9653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3550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6172200" cy="46166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819150"/>
            <a:ext cx="3962400" cy="307777"/>
          </a:xfrm>
          <a:prstGeom prst="rect">
            <a:avLst/>
          </a:prstGeom>
        </p:spPr>
        <p:txBody>
          <a:bodyPr>
            <a:spAutoFit/>
          </a:bodyPr>
          <a:lstStyle>
            <a:lvl1pPr marL="0" indent="-13716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4143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6x9_BG-02.jpg">
            <a:extLst>
              <a:ext uri="{FF2B5EF4-FFF2-40B4-BE49-F238E27FC236}">
                <a16:creationId xmlns:a16="http://schemas.microsoft.com/office/drawing/2014/main" id="{9BD2B814-CEF8-9745-A790-E058BDDE0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37984A-5BE0-3A4A-99C7-C48609A4034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AEB6FB4E-9BB6-6C4A-A11A-B6A8BBA943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15181A57-2D3A-9544-9C65-7627C9B7D81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4695825"/>
            <a:ext cx="91440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2400"/>
              </a:lnSpc>
              <a:defRPr/>
            </a:pPr>
            <a:r>
              <a:rPr lang="en-US" altLang="en-US" sz="12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1643542"/>
            <a:ext cx="8229600" cy="58477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200" i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485900" y="2114550"/>
            <a:ext cx="61722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</a:defRPr>
            </a:lvl1pPr>
            <a:lvl2pPr marL="457200" indent="0" algn="ctr">
              <a:buNone/>
              <a:defRPr sz="1800" i="1">
                <a:solidFill>
                  <a:srgbClr val="FFFFFF"/>
                </a:solidFill>
              </a:defRPr>
            </a:lvl2pPr>
            <a:lvl3pPr marL="914400" indent="0" algn="ctr">
              <a:buNone/>
              <a:defRPr sz="1800" i="1">
                <a:solidFill>
                  <a:srgbClr val="FFFFFF"/>
                </a:solidFill>
              </a:defRPr>
            </a:lvl3pPr>
            <a:lvl4pPr marL="1371600" indent="0" algn="ctr">
              <a:buNone/>
              <a:defRPr sz="1800" i="1">
                <a:solidFill>
                  <a:srgbClr val="FFFFFF"/>
                </a:solidFill>
              </a:defRPr>
            </a:lvl4pPr>
            <a:lvl5pPr marL="1828800" indent="0" algn="ctr">
              <a:buNone/>
              <a:defRPr sz="18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1"/>
          </p:nvPr>
        </p:nvSpPr>
        <p:spPr>
          <a:xfrm>
            <a:off x="2743200" y="2669355"/>
            <a:ext cx="36576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</a:defRPr>
            </a:lvl1pPr>
            <a:lvl2pPr marL="457200" indent="0" algn="ctr">
              <a:buNone/>
              <a:defRPr sz="1800" i="1">
                <a:solidFill>
                  <a:srgbClr val="FFFFFF"/>
                </a:solidFill>
              </a:defRPr>
            </a:lvl2pPr>
            <a:lvl3pPr marL="914400" indent="0" algn="ctr">
              <a:buNone/>
              <a:defRPr sz="1800" i="1">
                <a:solidFill>
                  <a:srgbClr val="FFFFFF"/>
                </a:solidFill>
              </a:defRPr>
            </a:lvl3pPr>
            <a:lvl4pPr marL="1371600" indent="0" algn="ctr">
              <a:buNone/>
              <a:defRPr sz="1800" i="1">
                <a:solidFill>
                  <a:srgbClr val="FFFFFF"/>
                </a:solidFill>
              </a:defRPr>
            </a:lvl4pPr>
            <a:lvl5pPr marL="1828800" indent="0" algn="ctr">
              <a:buNone/>
              <a:defRPr sz="18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5586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78D65-142C-544D-B0C6-164852DD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1A2CC1A9-2DCF-0344-B6F4-3B3DF1481DC3}" type="datetimeFigureOut">
              <a:rPr lang="en-US" altLang="en-US"/>
              <a:pPr>
                <a:defRPr/>
              </a:pPr>
              <a:t>10/12/22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4773E-579C-B842-9F8E-6C83BCC55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78DA6-8D6E-A94B-88E9-7FE4F58F9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9C413AB9-9847-1041-BA98-754A0D8B23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644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91B77-0F6E-DB4F-8213-3571309A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7877CE69-E758-B44E-BCFC-F8F51F88C5F0}" type="datetimeFigureOut">
              <a:rPr lang="en-US" altLang="en-US"/>
              <a:pPr>
                <a:defRPr/>
              </a:pPr>
              <a:t>10/12/22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0F1CC-5183-EB46-84B7-09F62A70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33F2B-718B-7944-9153-496084710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85872FF7-D52B-2C4D-8DE1-4AA574D8C4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3593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C3796-466B-2D49-9994-69C3DD7E1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79CFC10E-2430-114E-90FE-F233DA3620ED}" type="datetime1">
              <a:rPr lang="en-US" altLang="en-US"/>
              <a:pPr>
                <a:defRPr/>
              </a:pPr>
              <a:t>10/12/22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C5EBA-5422-B34B-AB12-3CFD4265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D1A5E-D3ED-E649-91C4-97D19544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332CFDDF-70F6-AA45-AB0C-3551A298E8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890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B15E7-D1A9-B942-9F31-5DEDFF190A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46981D2F-1BF6-1142-8CDD-9E6EE41BF7CF}" type="datetimeFigureOut">
              <a:rPr lang="en-US" altLang="en-US"/>
              <a:pPr>
                <a:defRPr/>
              </a:pPr>
              <a:t>10/12/22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2AA78-6812-E949-A28B-E986B2F0B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94485-990C-A947-8A7C-40DFFF47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600801BE-A2A5-F041-A35C-578035D8CE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1946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53DF2C-A6E1-B940-A2EE-09366BE6F1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F82CD02B-1601-C748-B682-F29CB6DAB837}" type="datetimeFigureOut">
              <a:rPr lang="en-US" altLang="en-US"/>
              <a:pPr>
                <a:defRPr/>
              </a:pPr>
              <a:t>10/12/22</a:t>
            </a:fld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AB04E-2228-9043-828E-83F036F2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2EC86D-FD83-D846-8B43-5381CC5C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5F42A925-C71F-3A4E-8132-4793A59A7E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708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9965ED-983B-6D47-9E11-9A90BAADED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59FB2887-C520-3341-A283-34809B92C6F0}" type="datetimeFigureOut">
              <a:rPr lang="en-US" altLang="en-US"/>
              <a:pPr>
                <a:defRPr/>
              </a:pPr>
              <a:t>10/12/22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ED60B-30E8-C145-8BB7-873C2568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EEBC1-0946-B143-AFBE-D60E4E2DD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FFC53BB9-488F-9046-9954-97EFE7742B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785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FB8-21F9-8549-AD7A-B0BC87D444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7411" name="Picture 7">
            <a:extLst>
              <a:ext uri="{FF2B5EF4-FFF2-40B4-BE49-F238E27FC236}">
                <a16:creationId xmlns:a16="http://schemas.microsoft.com/office/drawing/2014/main" id="{6A588F8F-48F0-0D45-AAD8-D7C51A767DA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8">
            <a:extLst>
              <a:ext uri="{FF2B5EF4-FFF2-40B4-BE49-F238E27FC236}">
                <a16:creationId xmlns:a16="http://schemas.microsoft.com/office/drawing/2014/main" id="{E5FEDC2D-10D4-4941-91E4-B317AA4373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defRPr/>
            </a:pPr>
            <a:fld id="{E6CFF230-4932-1F4D-98B7-73C19F6DC554}" type="slidenum">
              <a:rPr lang="en-US" altLang="en-US" sz="1200" b="1" smtClean="0">
                <a:solidFill>
                  <a:schemeClr val="bg1"/>
                </a:solidFill>
              </a:rPr>
              <a:pPr eaLnBrk="1" hangingPunct="1">
                <a:lnSpc>
                  <a:spcPts val="2400"/>
                </a:lnSpc>
                <a:defRPr/>
              </a:pPr>
              <a:t>‹#›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</a:rPr>
              <a:t>Transcending Disciplines, Transforming Lives, Educating Leaders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64" r:id="rId1"/>
    <p:sldLayoutId id="2147493565" r:id="rId2"/>
    <p:sldLayoutId id="2147493574" r:id="rId3"/>
    <p:sldLayoutId id="2147493575" r:id="rId4"/>
    <p:sldLayoutId id="2147493576" r:id="rId5"/>
    <p:sldLayoutId id="2147493577" r:id="rId6"/>
    <p:sldLayoutId id="2147493578" r:id="rId7"/>
    <p:sldLayoutId id="2147493579" r:id="rId8"/>
    <p:sldLayoutId id="2147493580" r:id="rId9"/>
    <p:sldLayoutId id="2147493581" r:id="rId10"/>
    <p:sldLayoutId id="2147493582" r:id="rId11"/>
    <p:sldLayoutId id="2147493583" r:id="rId12"/>
    <p:sldLayoutId id="2147493584" r:id="rId13"/>
    <p:sldLayoutId id="2147493585" r:id="rId14"/>
    <p:sldLayoutId id="2147493586" r:id="rId15"/>
    <p:sldLayoutId id="2147493566" r:id="rId16"/>
    <p:sldLayoutId id="2147493572" r:id="rId1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anose="020B0600070205080204" pitchFamily="34" charset="-128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8E4ED7-838D-3B41-B9F3-8A8937E32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31747" name="Picture 7">
            <a:extLst>
              <a:ext uri="{FF2B5EF4-FFF2-40B4-BE49-F238E27FC236}">
                <a16:creationId xmlns:a16="http://schemas.microsoft.com/office/drawing/2014/main" id="{4ED10302-8A79-6048-8CDB-8FDB5F642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Box 9">
            <a:extLst>
              <a:ext uri="{FF2B5EF4-FFF2-40B4-BE49-F238E27FC236}">
                <a16:creationId xmlns:a16="http://schemas.microsoft.com/office/drawing/2014/main" id="{A7B3DB77-25BC-8648-BC82-AD0DDD79F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4468" y="-47605"/>
            <a:ext cx="9328468" cy="406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Explainable ML - XML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Montserrat" pitchFamily="2" charset="77"/>
              </a:rPr>
              <a:t>Pierre </a:t>
            </a:r>
            <a:r>
              <a:rPr lang="en-US" altLang="en-US" sz="1800" dirty="0">
                <a:solidFill>
                  <a:schemeClr val="bg1"/>
                </a:solidFill>
                <a:latin typeface="Montserrat" pitchFamily="2" charset="77"/>
              </a:rPr>
              <a:t>Gentine – Columbia University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1749" name="TextBox 10">
            <a:extLst>
              <a:ext uri="{FF2B5EF4-FFF2-40B4-BE49-F238E27FC236}">
                <a16:creationId xmlns:a16="http://schemas.microsoft.com/office/drawing/2014/main" id="{16B00F16-FA4E-EC47-B0AE-C8B08FC63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91440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chemeClr val="bg1"/>
                </a:solidFill>
              </a:rPr>
              <a:t>TRANSCENDING DISCIPLINES, TRANSFORMING LIVES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BD51F-C8BA-C940-AEC6-DA7B4A1805E9}"/>
              </a:ext>
            </a:extLst>
          </p:cNvPr>
          <p:cNvSpPr/>
          <p:nvPr/>
        </p:nvSpPr>
        <p:spPr>
          <a:xfrm>
            <a:off x="76200" y="4324350"/>
            <a:ext cx="1143000" cy="47942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indent="137160" algn="ctr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6AF917-FB78-1B43-965D-8D2CCF933F47}"/>
              </a:ext>
            </a:extLst>
          </p:cNvPr>
          <p:cNvSpPr/>
          <p:nvPr/>
        </p:nvSpPr>
        <p:spPr>
          <a:xfrm>
            <a:off x="0" y="4171950"/>
            <a:ext cx="1371600" cy="68345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indent="137160" algn="ctr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D30859F-512B-CF45-B742-52891078491F}"/>
              </a:ext>
            </a:extLst>
          </p:cNvPr>
          <p:cNvSpPr/>
          <p:nvPr/>
        </p:nvSpPr>
        <p:spPr>
          <a:xfrm>
            <a:off x="1828800" y="5026025"/>
            <a:ext cx="914400" cy="914400"/>
          </a:xfrm>
          <a:prstGeom prst="roundRect">
            <a:avLst/>
          </a:prstGeom>
        </p:spPr>
        <p:txBody>
          <a:bodyPr wrap="square" rtlCol="0" anchor="ctr">
            <a:spAutoFit/>
          </a:bodyPr>
          <a:lstStyle/>
          <a:p>
            <a:pPr indent="137160" algn="ctr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DA12A0-4435-784D-8391-CEC8AD1DB092}"/>
              </a:ext>
            </a:extLst>
          </p:cNvPr>
          <p:cNvSpPr/>
          <p:nvPr/>
        </p:nvSpPr>
        <p:spPr>
          <a:xfrm>
            <a:off x="7772400" y="4115563"/>
            <a:ext cx="1371600" cy="68345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indent="137160" algn="ctr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8984B52-1A90-1843-8439-1A39056F6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452" y="967947"/>
            <a:ext cx="5529072" cy="368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2. Gradient/adjoint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10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Gradient/adjoint of output 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y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 to inputs 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x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1416D-3B20-1648-AEBC-7E927F9FD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219" y="786672"/>
            <a:ext cx="1008261" cy="6119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E7A0DE-8209-FB4B-AC4B-BFF748BE4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886196"/>
            <a:ext cx="5865424" cy="14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91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2. Gradient/adjoint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11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Gradient/adjoint of output 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y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 to inputs 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x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Once upon a time: 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backpropagation</a:t>
            </a:r>
            <a:br>
              <a:rPr lang="en-US" b="1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Chain’s rule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Same thing!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F127895A-4424-A944-93DA-17418A51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76244"/>
            <a:ext cx="5905500" cy="189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1FB386-5AA3-7242-B59D-C9F85D9C5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184" y="840271"/>
            <a:ext cx="3116615" cy="7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78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2. Gradient/adjoint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12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Personal experience: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Non-linear so average over different samples</a:t>
            </a: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Use non-dimensional/normalized inputs (and ideally outputs)</a:t>
            </a: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Tends to work well for first cut – but can be noisy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89479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2. Gradient/adjoint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13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Personal experience: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Non-linear so average over different samples</a:t>
            </a: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Use non-dimensional/normalized inputs (and ideally outputs)</a:t>
            </a: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Tends to work well for first cut – but can be noisy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5358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Shapley Additive Explanations  (SHAP)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14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Inspired by Game theory.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B7384C-E229-3E81-AFB7-81B431FB84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6"/>
          <a:stretch/>
        </p:blipFill>
        <p:spPr>
          <a:xfrm>
            <a:off x="1027404" y="1129276"/>
            <a:ext cx="4800600" cy="32066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580D61-412B-5A24-B678-EAD6F6461732}"/>
              </a:ext>
            </a:extLst>
          </p:cNvPr>
          <p:cNvSpPr txBox="1"/>
          <p:nvPr/>
        </p:nvSpPr>
        <p:spPr>
          <a:xfrm>
            <a:off x="5959982" y="2517138"/>
            <a:ext cx="179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g </a:t>
            </a:r>
            <a:r>
              <a:rPr lang="en-US" dirty="0">
                <a:solidFill>
                  <a:schemeClr val="bg1"/>
                </a:solidFill>
              </a:rPr>
              <a:t>mimics </a:t>
            </a:r>
            <a:r>
              <a:rPr lang="en-US" i="1" dirty="0">
                <a:solidFill>
                  <a:schemeClr val="bg1"/>
                </a:solidFill>
              </a:rPr>
              <a:t>f</a:t>
            </a:r>
            <a:r>
              <a:rPr lang="en-US" dirty="0">
                <a:solidFill>
                  <a:schemeClr val="bg1"/>
                </a:solidFill>
              </a:rPr>
              <a:t> for a single prediction</a:t>
            </a:r>
          </a:p>
        </p:txBody>
      </p:sp>
    </p:spTree>
    <p:extLst>
      <p:ext uri="{BB962C8B-B14F-4D97-AF65-F5344CB8AC3E}">
        <p14:creationId xmlns:p14="http://schemas.microsoft.com/office/powerpoint/2010/main" val="3933029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15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Inspired by Game theory.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7BBCA-9A07-D583-823D-431D517DC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870" y="1083595"/>
            <a:ext cx="5273329" cy="35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69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16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Marginal contribution of member A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E434B-2087-A14A-FB62-9CCD8AE83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969306"/>
            <a:ext cx="6391072" cy="377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93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17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Marginal contribution of member A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97387-4EEB-7FD2-E5B7-15BA578D4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50" y="924650"/>
            <a:ext cx="6591300" cy="379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27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18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1B49BF-29E8-6949-122F-9F449CBA3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597" y="582129"/>
            <a:ext cx="6928075" cy="41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82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19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Generated results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4A75E8C-4EDF-E771-19F9-E1D307904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606" y="1028714"/>
            <a:ext cx="6781800" cy="35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75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The 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2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38488-5E3D-6F41-9E2B-E50CD85EFDAE}"/>
              </a:ext>
            </a:extLst>
          </p:cNvPr>
          <p:cNvSpPr txBox="1"/>
          <p:nvPr/>
        </p:nvSpPr>
        <p:spPr>
          <a:xfrm>
            <a:off x="0" y="520919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Major advances with the deep learning</a:t>
            </a:r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A8A78C-CD9D-8148-93DE-D48518ABE95B}"/>
              </a:ext>
            </a:extLst>
          </p:cNvPr>
          <p:cNvSpPr txBox="1"/>
          <p:nvPr/>
        </p:nvSpPr>
        <p:spPr>
          <a:xfrm>
            <a:off x="6059929" y="2424356"/>
            <a:ext cx="8483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Precipitation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A95136-F527-3E42-A8A3-2EB47EFA869C}"/>
              </a:ext>
            </a:extLst>
          </p:cNvPr>
          <p:cNvSpPr txBox="1"/>
          <p:nvPr/>
        </p:nvSpPr>
        <p:spPr>
          <a:xfrm>
            <a:off x="3076608" y="4391558"/>
            <a:ext cx="341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Many (many) weights 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  <a:sym typeface="Wingdings" pitchFamily="2" charset="2"/>
              </a:rPr>
              <a:t>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 black box</a:t>
            </a: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6A7A193C-E8C6-FB40-ADF5-AC89ADDA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475" y="876671"/>
            <a:ext cx="5535049" cy="33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4920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20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Example for continuous variables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3752CF-446E-DDB7-2D99-D85855E63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56" y="1005973"/>
            <a:ext cx="8459923" cy="289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57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21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Marginal contribution of member A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97387-4EEB-7FD2-E5B7-15BA578D4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50" y="924650"/>
            <a:ext cx="6591300" cy="379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51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22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Example for continuous variables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00B60-2110-D473-A8B2-A197F7055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356" y="944829"/>
            <a:ext cx="53213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35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23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Example for images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78AEB-1B00-5D74-41EC-F9E462723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8213"/>
            <a:ext cx="91440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79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24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Example for images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215247-105C-4040-BBA9-FD7770BF8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165" y="1098753"/>
            <a:ext cx="4927600" cy="383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49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How to open up the black box?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3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38488-5E3D-6F41-9E2B-E50CD85EFDAE}"/>
              </a:ext>
            </a:extLst>
          </p:cNvPr>
          <p:cNvSpPr txBox="1"/>
          <p:nvPr/>
        </p:nvSpPr>
        <p:spPr>
          <a:xfrm>
            <a:off x="0" y="520919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Interpreting what is in the gut of deep NN/CNN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Explainable ML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Also helps build trustworthiness in models</a:t>
            </a: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  <a:sym typeface="Wingdings" pitchFamily="2" charset="2"/>
              </a:rPr>
              <a:t> 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Right answer for the right reason</a:t>
            </a: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A few examples:</a:t>
            </a:r>
          </a:p>
          <a:p>
            <a:pPr marL="342900" indent="-342900" algn="ctr">
              <a:buAutoNum type="arabicPeriod"/>
            </a:pPr>
            <a:r>
              <a:rPr lang="en-US" sz="1700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  <a:p>
            <a:pPr marL="342900" indent="-342900" algn="ctr"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Adjoint/gradient – Saliency maps</a:t>
            </a:r>
          </a:p>
          <a:p>
            <a:pPr marL="342900" indent="-342900" algn="ctr">
              <a:buAutoNum type="arabicPeriod"/>
            </a:pPr>
            <a:r>
              <a:rPr lang="en-US" sz="1700" dirty="0" err="1">
                <a:solidFill>
                  <a:schemeClr val="bg1"/>
                </a:solidFill>
                <a:latin typeface="Montserrat" pitchFamily="2" charset="77"/>
              </a:rPr>
              <a:t>SHAPley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values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</p:spTree>
    <p:extLst>
      <p:ext uri="{BB962C8B-B14F-4D97-AF65-F5344CB8AC3E}">
        <p14:creationId xmlns:p14="http://schemas.microsoft.com/office/powerpoint/2010/main" val="77515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1. </a:t>
            </a:r>
            <a:r>
              <a:rPr lang="en-US" sz="2000" b="1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4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38488-5E3D-6F41-9E2B-E50CD85EFDAE}"/>
              </a:ext>
            </a:extLst>
          </p:cNvPr>
          <p:cNvSpPr txBox="1"/>
          <p:nvPr/>
        </p:nvSpPr>
        <p:spPr>
          <a:xfrm>
            <a:off x="0" y="520919"/>
            <a:ext cx="9144000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Trying to assess where the information is coming from.</a:t>
            </a: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Backward – from output to input that most explain the output</a:t>
            </a: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Pass information/relevance backward – a la </a:t>
            </a:r>
            <a:r>
              <a:rPr lang="en-US" sz="1700" dirty="0" err="1">
                <a:solidFill>
                  <a:schemeClr val="bg1"/>
                </a:solidFill>
                <a:latin typeface="Montserrat" pitchFamily="2" charset="77"/>
              </a:rPr>
              <a:t>Kirchoff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law (conservation of current):</a:t>
            </a: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F4A6A0-DEE0-E340-A075-EC0A7A980D7E}"/>
              </a:ext>
            </a:extLst>
          </p:cNvPr>
          <p:cNvSpPr/>
          <p:nvPr/>
        </p:nvSpPr>
        <p:spPr>
          <a:xfrm>
            <a:off x="3698650" y="4822947"/>
            <a:ext cx="14494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Montserrat" pitchFamily="2" charset="77"/>
              </a:rPr>
              <a:t>Toms et al. 2020 JAMES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CBBC19-CA46-C944-96F8-833538FD6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704" y="1230130"/>
            <a:ext cx="4552592" cy="112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43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1. </a:t>
            </a:r>
            <a:r>
              <a:rPr lang="en-US" sz="2000" b="1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5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38488-5E3D-6F41-9E2B-E50CD85EFDAE}"/>
              </a:ext>
            </a:extLst>
          </p:cNvPr>
          <p:cNvSpPr txBox="1"/>
          <p:nvPr/>
        </p:nvSpPr>
        <p:spPr>
          <a:xfrm>
            <a:off x="0" y="520919"/>
            <a:ext cx="9144000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Trying to assess where the information is coming from</a:t>
            </a: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Backward – from output to input that most explain the output</a:t>
            </a: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Pass information/relevance backward – a la </a:t>
            </a:r>
            <a:r>
              <a:rPr lang="en-US" sz="1700" dirty="0" err="1">
                <a:solidFill>
                  <a:schemeClr val="bg1"/>
                </a:solidFill>
                <a:latin typeface="Montserrat" pitchFamily="2" charset="77"/>
              </a:rPr>
              <a:t>Kirchoff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law (conservation of current):</a:t>
            </a: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Layer </a:t>
            </a:r>
            <a:r>
              <a:rPr lang="en-US" sz="1700" i="1" dirty="0">
                <a:solidFill>
                  <a:schemeClr val="bg1"/>
                </a:solidFill>
                <a:latin typeface="Montserrat" pitchFamily="2" charset="77"/>
              </a:rPr>
              <a:t>j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before layer </a:t>
            </a:r>
            <a:r>
              <a:rPr lang="en-US" sz="1700" i="1" dirty="0">
                <a:solidFill>
                  <a:schemeClr val="bg1"/>
                </a:solidFill>
                <a:latin typeface="Montserrat" pitchFamily="2" charset="77"/>
              </a:rPr>
              <a:t>k</a:t>
            </a:r>
          </a:p>
          <a:p>
            <a:pPr algn="ctr"/>
            <a:r>
              <a:rPr lang="en-US" sz="1700" i="1" dirty="0" err="1">
                <a:solidFill>
                  <a:schemeClr val="bg1"/>
                </a:solidFill>
                <a:latin typeface="Montserrat" pitchFamily="2" charset="77"/>
              </a:rPr>
              <a:t>a</a:t>
            </a:r>
            <a:r>
              <a:rPr lang="en-US" sz="1700" i="1" baseline="-25000" dirty="0" err="1">
                <a:solidFill>
                  <a:schemeClr val="bg1"/>
                </a:solidFill>
                <a:latin typeface="Montserrat" pitchFamily="2" charset="77"/>
              </a:rPr>
              <a:t>j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– output from layer </a:t>
            </a:r>
            <a:r>
              <a:rPr lang="en-US" sz="1700" i="1" dirty="0">
                <a:solidFill>
                  <a:schemeClr val="bg1"/>
                </a:solidFill>
                <a:latin typeface="Montserrat" pitchFamily="2" charset="77"/>
              </a:rPr>
              <a:t>j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(after activation function)</a:t>
            </a:r>
            <a:br>
              <a:rPr lang="en-US" sz="1700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US" sz="1700" i="1" dirty="0" err="1">
                <a:solidFill>
                  <a:schemeClr val="bg1"/>
                </a:solidFill>
                <a:latin typeface="Montserrat" pitchFamily="2" charset="77"/>
              </a:rPr>
              <a:t>w</a:t>
            </a:r>
            <a:r>
              <a:rPr lang="en-US" sz="1700" i="1" baseline="-25000" dirty="0" err="1">
                <a:solidFill>
                  <a:schemeClr val="bg1"/>
                </a:solidFill>
                <a:latin typeface="Montserrat" pitchFamily="2" charset="77"/>
              </a:rPr>
              <a:t>jk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- weights</a:t>
            </a:r>
            <a:br>
              <a:rPr lang="en-US" sz="1700" dirty="0">
                <a:solidFill>
                  <a:schemeClr val="bg1"/>
                </a:solidFill>
                <a:latin typeface="Montserrat" pitchFamily="2" charset="77"/>
              </a:rPr>
            </a:b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F4A6A0-DEE0-E340-A075-EC0A7A980D7E}"/>
              </a:ext>
            </a:extLst>
          </p:cNvPr>
          <p:cNvSpPr/>
          <p:nvPr/>
        </p:nvSpPr>
        <p:spPr>
          <a:xfrm>
            <a:off x="3698650" y="4822947"/>
            <a:ext cx="14494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Montserrat" pitchFamily="2" charset="77"/>
              </a:rPr>
              <a:t>Toms et al. 2020 JAMES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CBBC19-CA46-C944-96F8-833538FD6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704" y="1230130"/>
            <a:ext cx="4552592" cy="11240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871C76-65E2-39B2-FC2E-DBFE48821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350" y="3063438"/>
            <a:ext cx="25273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18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1. </a:t>
            </a:r>
            <a:r>
              <a:rPr lang="en-US" sz="2000" b="1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6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38488-5E3D-6F41-9E2B-E50CD85EFDAE}"/>
              </a:ext>
            </a:extLst>
          </p:cNvPr>
          <p:cNvSpPr txBox="1"/>
          <p:nvPr/>
        </p:nvSpPr>
        <p:spPr>
          <a:xfrm>
            <a:off x="0" y="520919"/>
            <a:ext cx="9144000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Different LRP rules</a:t>
            </a:r>
          </a:p>
          <a:p>
            <a:pPr marL="342900" indent="-342900" algn="ctr"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LRP-0</a:t>
            </a:r>
          </a:p>
          <a:p>
            <a:pPr marL="342900" indent="-342900" algn="ctr">
              <a:buAutoNum type="arabicPeriod"/>
            </a:pP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 algn="ctr">
              <a:buAutoNum type="arabicPeriod"/>
            </a:pP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 algn="ctr">
              <a:buAutoNum type="arabicPeriod"/>
            </a:pP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 algn="ctr"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LRP-epsilon</a:t>
            </a:r>
            <a:br>
              <a:rPr lang="en-US" sz="1700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Limit noisy information – filter by small noise epsilon</a:t>
            </a:r>
          </a:p>
          <a:p>
            <a:pPr marL="342900" indent="-342900" algn="ctr">
              <a:buAutoNum type="arabicPeriod"/>
            </a:pP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 algn="ctr">
              <a:buAutoNum type="arabicPeriod"/>
            </a:pP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 algn="ctr">
              <a:buAutoNum type="arabicPeriod"/>
            </a:pP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 algn="ctr"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LRP-gamma</a:t>
            </a:r>
            <a:br>
              <a:rPr lang="en-US" sz="1700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Favor positive contributions compared to negative contributions</a:t>
            </a: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D75CFC-50D6-BE47-8270-297319113F34}"/>
              </a:ext>
            </a:extLst>
          </p:cNvPr>
          <p:cNvSpPr/>
          <p:nvPr/>
        </p:nvSpPr>
        <p:spPr>
          <a:xfrm>
            <a:off x="6019800" y="1645877"/>
            <a:ext cx="17267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Montserrat" pitchFamily="2" charset="77"/>
              </a:rPr>
              <a:t>Equivalent to gradient x input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A9A739-1996-434C-852B-ED1953CBA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544" y="2461517"/>
            <a:ext cx="2555565" cy="6804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40BC54-AA5D-144F-9B6D-E1F897AF1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290" y="3832696"/>
            <a:ext cx="2977078" cy="6804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463E1C7-11EE-CB41-8D02-75D8117BF49E}"/>
              </a:ext>
            </a:extLst>
          </p:cNvPr>
          <p:cNvSpPr/>
          <p:nvPr/>
        </p:nvSpPr>
        <p:spPr>
          <a:xfrm>
            <a:off x="3903035" y="4822947"/>
            <a:ext cx="10406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Montserrat" pitchFamily="2" charset="77"/>
              </a:rPr>
              <a:t>Montavon</a:t>
            </a:r>
            <a:r>
              <a:rPr lang="en-US" sz="1000" dirty="0">
                <a:solidFill>
                  <a:schemeClr val="bg1"/>
                </a:solidFill>
                <a:latin typeface="Montserrat" pitchFamily="2" charset="77"/>
              </a:rPr>
              <a:t> et al.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C02776-DEA4-C6C0-AC22-3E8A267C0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064" y="1088125"/>
            <a:ext cx="25273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71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1. </a:t>
            </a:r>
            <a:r>
              <a:rPr lang="en-US" sz="2000" b="1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7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38488-5E3D-6F41-9E2B-E50CD85EFDAE}"/>
              </a:ext>
            </a:extLst>
          </p:cNvPr>
          <p:cNvSpPr txBox="1"/>
          <p:nvPr/>
        </p:nvSpPr>
        <p:spPr>
          <a:xfrm>
            <a:off x="0" y="520919"/>
            <a:ext cx="9144000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Different LRP rules 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  <a:sym typeface="Wingdings" pitchFamily="2" charset="2"/>
              </a:rPr>
              <a:t> generic rule</a:t>
            </a: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  <a:sym typeface="Wingdings" pitchFamily="2" charset="2"/>
              </a:rPr>
              <a:t>Can split computation into 4 </a:t>
            </a:r>
            <a:r>
              <a:rPr lang="en-US" dirty="0" err="1">
                <a:solidFill>
                  <a:schemeClr val="bg1"/>
                </a:solidFill>
                <a:latin typeface="Montserrat" pitchFamily="2" charset="77"/>
                <a:sym typeface="Wingdings" pitchFamily="2" charset="2"/>
              </a:rPr>
              <a:t>substeps</a:t>
            </a:r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  <a:sym typeface="Wingdings" pitchFamily="2" charset="2"/>
              </a:rPr>
              <a:t>What we will do in the notebook – stay tuned</a:t>
            </a: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63E1C7-11EE-CB41-8D02-75D8117BF49E}"/>
              </a:ext>
            </a:extLst>
          </p:cNvPr>
          <p:cNvSpPr/>
          <p:nvPr/>
        </p:nvSpPr>
        <p:spPr>
          <a:xfrm>
            <a:off x="3903035" y="4822947"/>
            <a:ext cx="10406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Montserrat" pitchFamily="2" charset="77"/>
              </a:rPr>
              <a:t>Montavon</a:t>
            </a:r>
            <a:r>
              <a:rPr lang="en-US" sz="1000" dirty="0">
                <a:solidFill>
                  <a:schemeClr val="bg1"/>
                </a:solidFill>
                <a:latin typeface="Montserrat" pitchFamily="2" charset="77"/>
              </a:rPr>
              <a:t> et al.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0CFEBE-9C05-E543-BB87-56511DDA6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921692"/>
            <a:ext cx="3972560" cy="9715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180097-1F7C-E84F-904E-CCD11B507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005" y="2552850"/>
            <a:ext cx="4851400" cy="12128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5802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1. </a:t>
            </a:r>
            <a:r>
              <a:rPr lang="en-US" sz="2000" b="1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8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A608D-A5A0-274B-B5EA-16B372ABD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62525" y="-1438544"/>
            <a:ext cx="3818950" cy="7942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FB69DA-47BE-514F-9389-B33CFA975A16}"/>
              </a:ext>
            </a:extLst>
          </p:cNvPr>
          <p:cNvSpPr/>
          <p:nvPr/>
        </p:nvSpPr>
        <p:spPr>
          <a:xfrm>
            <a:off x="3698650" y="4822947"/>
            <a:ext cx="14494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Montserrat" pitchFamily="2" charset="77"/>
              </a:rPr>
              <a:t>Toms et al. 2020 JAMES </a:t>
            </a:r>
          </a:p>
        </p:txBody>
      </p:sp>
    </p:spTree>
    <p:extLst>
      <p:ext uri="{BB962C8B-B14F-4D97-AF65-F5344CB8AC3E}">
        <p14:creationId xmlns:p14="http://schemas.microsoft.com/office/powerpoint/2010/main" val="2508948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1. </a:t>
            </a:r>
            <a:r>
              <a:rPr lang="en-US" sz="2000" b="1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9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D809FF-89F0-6B41-81A9-DFF66A195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0" y="571500"/>
            <a:ext cx="5892800" cy="40005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0286841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indent="137160">
          <a:spcAft>
            <a:spcPts val="600"/>
          </a:spcAft>
          <a:buFont typeface="Arial" panose="020B0604020202020204" pitchFamily="34" charset="0"/>
          <a:buChar char="•"/>
          <a:defRPr sz="2000" dirty="0" smtClean="0">
            <a:solidFill>
              <a:schemeClr val="bg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9685</TotalTime>
  <Words>646</Words>
  <Application>Microsoft Macintosh PowerPoint</Application>
  <PresentationFormat>On-screen Show (16:9)</PresentationFormat>
  <Paragraphs>241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Montserrat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Pierre Gentine</cp:lastModifiedBy>
  <cp:revision>739</cp:revision>
  <cp:lastPrinted>2022-10-12T10:45:49Z</cp:lastPrinted>
  <dcterms:created xsi:type="dcterms:W3CDTF">2010-04-12T23:12:02Z</dcterms:created>
  <dcterms:modified xsi:type="dcterms:W3CDTF">2022-10-12T10:46:09Z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